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3"/>
    <p:sldId id="278" r:id="rId4"/>
    <p:sldId id="291" r:id="rId5"/>
    <p:sldId id="292" r:id="rId6"/>
    <p:sldId id="293" r:id="rId7"/>
    <p:sldId id="261" r:id="rId8"/>
    <p:sldId id="271" r:id="rId9"/>
    <p:sldId id="296" r:id="rId10"/>
    <p:sldId id="297" r:id="rId11"/>
    <p:sldId id="298" r:id="rId12"/>
    <p:sldId id="299" r:id="rId13"/>
    <p:sldId id="300" r:id="rId14"/>
    <p:sldId id="301" r:id="rId15"/>
    <p:sldId id="314" r:id="rId16"/>
    <p:sldId id="260" r:id="rId17"/>
    <p:sldId id="303" r:id="rId18"/>
    <p:sldId id="263" r:id="rId19"/>
    <p:sldId id="302" r:id="rId20"/>
    <p:sldId id="306" r:id="rId21"/>
    <p:sldId id="307" r:id="rId22"/>
    <p:sldId id="304" r:id="rId23"/>
    <p:sldId id="311" r:id="rId24"/>
    <p:sldId id="305" r:id="rId25"/>
    <p:sldId id="310" r:id="rId26"/>
    <p:sldId id="262" r:id="rId27"/>
    <p:sldId id="308" r:id="rId28"/>
    <p:sldId id="290" r:id="rId29"/>
  </p:sldIdLst>
  <p:sldSz cx="10688320" cy="6016625"/>
  <p:notesSz cx="6858000" cy="9144000"/>
  <p:custDataLst>
    <p:tags r:id="rId35"/>
  </p:custDataLst>
  <p:defaultTextStyle>
    <a:defPPr>
      <a:defRPr lang="en-US"/>
    </a:defPPr>
    <a:lvl1pPr marL="0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1pPr>
    <a:lvl2pPr marL="400685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2pPr>
    <a:lvl3pPr marL="802005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3pPr>
    <a:lvl4pPr marL="1202690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4pPr>
    <a:lvl5pPr marL="1603375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5pPr>
    <a:lvl6pPr marL="2004695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6pPr>
    <a:lvl7pPr marL="2405380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7pPr>
    <a:lvl8pPr marL="2806700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8pPr>
    <a:lvl9pPr marL="3207385" algn="l" defTabSz="802005" rtl="0" eaLnBrk="1" latinLnBrk="0" hangingPunct="1">
      <a:defRPr sz="15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5" userDrawn="1">
          <p15:clr>
            <a:srgbClr val="A4A3A4"/>
          </p15:clr>
        </p15:guide>
        <p15:guide id="2" pos="3366" userDrawn="1">
          <p15:clr>
            <a:srgbClr val="A4A3A4"/>
          </p15:clr>
        </p15:guide>
        <p15:guide id="3" orient="horz" pos="1319" userDrawn="1">
          <p15:clr>
            <a:srgbClr val="A4A3A4"/>
          </p15:clr>
        </p15:guide>
        <p15:guide id="4" pos="1351" userDrawn="1">
          <p15:clr>
            <a:srgbClr val="A4A3A4"/>
          </p15:clr>
        </p15:guide>
        <p15:guide id="5" pos="2599" userDrawn="1">
          <p15:clr>
            <a:srgbClr val="A4A3A4"/>
          </p15:clr>
        </p15:guide>
        <p15:guide id="6" orient="horz" pos="30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39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740"/>
  </p:normalViewPr>
  <p:slideViewPr>
    <p:cSldViewPr snapToGrid="0" snapToObjects="1" showGuides="1">
      <p:cViewPr varScale="1">
        <p:scale>
          <a:sx n="102" d="100"/>
          <a:sy n="102" d="100"/>
        </p:scale>
        <p:origin x="138" y="330"/>
      </p:cViewPr>
      <p:guideLst>
        <p:guide orient="horz" pos="1895"/>
        <p:guide pos="3366"/>
        <p:guide orient="horz" pos="1319"/>
        <p:guide pos="1351"/>
        <p:guide pos="2599"/>
        <p:guide orient="horz" pos="30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6" d="100"/>
          <a:sy n="126" d="100"/>
        </p:scale>
        <p:origin x="606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A296B-02F6-7543-9119-68B2143E79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FD5E6-ED30-FB4D-921E-78597DD3CCD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575F-A5FF-A14A-9EF7-C0461687A8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2" y="-1"/>
            <a:ext cx="10707624" cy="6016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87" y="2295919"/>
            <a:ext cx="2249664" cy="142478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265339" y="5193457"/>
            <a:ext cx="21579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0" spc="150" baseline="0" dirty="0" err="1" smtClean="0">
                <a:solidFill>
                  <a:schemeClr val="bg1"/>
                </a:solidFill>
              </a:rPr>
              <a:t>radissoncollection.com</a:t>
            </a:r>
            <a:endParaRPr lang="en-US" sz="1200" b="0" spc="15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6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383274" y="1404741"/>
            <a:ext cx="4049025" cy="22216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4571421" y="2450904"/>
            <a:ext cx="1862138" cy="2482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2222500" y="3760084"/>
            <a:ext cx="2209800" cy="1587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86404" y="5532213"/>
            <a:ext cx="13628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2069E3-F17B-E847-A5D8-DD201B781D3E}" type="slidenum">
              <a:rPr lang="en-US" sz="800" b="1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</a:fld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38984" y="1628819"/>
            <a:ext cx="8793965" cy="289630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38984" y="1628819"/>
            <a:ext cx="8793965" cy="2896303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86404" y="5532213"/>
            <a:ext cx="13628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2069E3-F17B-E847-A5D8-DD201B781D3E}" type="slidenum">
              <a:rPr lang="en-US" sz="800" b="1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</a:fld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38984" y="1628819"/>
            <a:ext cx="8793965" cy="2896303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None/>
              <a:defRPr sz="1400" b="1">
                <a:solidFill>
                  <a:schemeClr val="accent1"/>
                </a:solidFill>
              </a:defRPr>
            </a:lvl1pPr>
            <a:lvl2pPr marL="400685" indent="0">
              <a:buClr>
                <a:schemeClr val="accent5"/>
              </a:buClr>
              <a:buNone/>
              <a:defRPr sz="1400">
                <a:solidFill>
                  <a:schemeClr val="accent2"/>
                </a:solidFill>
              </a:defRPr>
            </a:lvl2pPr>
            <a:lvl3pPr marL="801370" indent="0">
              <a:buClr>
                <a:schemeClr val="accent5"/>
              </a:buClr>
              <a:buNone/>
              <a:defRPr>
                <a:solidFill>
                  <a:schemeClr val="bg1"/>
                </a:solidFill>
              </a:defRPr>
            </a:lvl3pPr>
            <a:lvl4pPr marL="1202690" indent="0">
              <a:buClr>
                <a:schemeClr val="accent5"/>
              </a:buClr>
              <a:buNone/>
              <a:defRPr>
                <a:solidFill>
                  <a:schemeClr val="bg1"/>
                </a:solidFill>
              </a:defRPr>
            </a:lvl4pPr>
            <a:lvl5pPr marL="1603375" indent="0">
              <a:buClr>
                <a:schemeClr val="accent5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38984" y="1628819"/>
            <a:ext cx="8793965" cy="2896303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None/>
              <a:defRPr sz="1400" b="1">
                <a:solidFill>
                  <a:schemeClr val="accent5"/>
                </a:solidFill>
              </a:defRPr>
            </a:lvl1pPr>
            <a:lvl2pPr marL="400685" indent="0">
              <a:buClr>
                <a:schemeClr val="accent5"/>
              </a:buClr>
              <a:buNone/>
              <a:defRPr sz="1400">
                <a:solidFill>
                  <a:schemeClr val="bg1"/>
                </a:solidFill>
              </a:defRPr>
            </a:lvl2pPr>
            <a:lvl3pPr marL="801370" indent="0">
              <a:buClr>
                <a:schemeClr val="accent5"/>
              </a:buClr>
              <a:buNone/>
              <a:defRPr>
                <a:solidFill>
                  <a:schemeClr val="bg1"/>
                </a:solidFill>
              </a:defRPr>
            </a:lvl3pPr>
            <a:lvl4pPr marL="1202690" indent="0">
              <a:buClr>
                <a:schemeClr val="accent5"/>
              </a:buClr>
              <a:buNone/>
              <a:defRPr>
                <a:solidFill>
                  <a:schemeClr val="bg1"/>
                </a:solidFill>
              </a:defRPr>
            </a:lvl4pPr>
            <a:lvl5pPr marL="1603375" indent="0">
              <a:buClr>
                <a:schemeClr val="accent5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86404" y="5532213"/>
            <a:ext cx="13628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2069E3-F17B-E847-A5D8-DD201B781D3E}" type="slidenum">
              <a:rPr lang="en-US" sz="800" b="1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</a:fld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88638" cy="321839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47171" y="1506173"/>
            <a:ext cx="8794297" cy="42473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35013" y="1136841"/>
            <a:ext cx="9218612" cy="369332"/>
          </a:xfr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case heading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56325" cy="60166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986" y="2819982"/>
            <a:ext cx="4631768" cy="75713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0539" y="2450650"/>
            <a:ext cx="4855246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case heading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838985" y="1737725"/>
            <a:ext cx="2209800" cy="15875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7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4131068" y="1737725"/>
            <a:ext cx="2209800" cy="1587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7423150" y="1737725"/>
            <a:ext cx="2209800" cy="158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86404" y="5532213"/>
            <a:ext cx="13628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2069E3-F17B-E847-A5D8-DD201B781D3E}" type="slidenum">
              <a:rPr lang="en-US" sz="800" b="1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</a:fld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838985" y="1737725"/>
            <a:ext cx="2209800" cy="1587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4131068" y="1737725"/>
            <a:ext cx="2209800" cy="1587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7423150" y="1737725"/>
            <a:ext cx="2209800" cy="1587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87" y="2295919"/>
            <a:ext cx="2249664" cy="1424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/>
          <a:srcRect l="-51"/>
          <a:stretch>
            <a:fillRect/>
          </a:stretch>
        </p:blipFill>
        <p:spPr>
          <a:xfrm>
            <a:off x="-287001" y="0"/>
            <a:ext cx="11059567" cy="601662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287001" y="-1"/>
            <a:ext cx="11059567" cy="6016625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31" y="2615038"/>
            <a:ext cx="4877777" cy="786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88638" cy="60166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88638" cy="60166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82700" y="2138504"/>
            <a:ext cx="8123238" cy="978729"/>
          </a:xfrm>
        </p:spPr>
        <p:txBody>
          <a:bodyPr>
            <a:spAutoFit/>
          </a:bodyPr>
          <a:lstStyle>
            <a:lvl1pPr marL="0" indent="0" algn="ctr">
              <a:buNone/>
              <a:defRPr sz="3200" b="1" baseline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“A quote or a fact which support an important points goes here.”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282700" y="3733698"/>
            <a:ext cx="8123238" cy="286232"/>
          </a:xfrm>
        </p:spPr>
        <p:txBody>
          <a:bodyPr>
            <a:spAutoFit/>
          </a:bodyPr>
          <a:lstStyle>
            <a:lvl1pPr marL="0" indent="0" algn="ctr">
              <a:buNone/>
              <a:defRPr sz="1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Unknown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6080" y="2654611"/>
            <a:ext cx="8016479" cy="42473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080" y="3160121"/>
            <a:ext cx="8016479" cy="145262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00685" indent="0" algn="ctr">
              <a:buNone/>
              <a:defRPr sz="1755"/>
            </a:lvl2pPr>
            <a:lvl3pPr marL="801370" indent="0" algn="ctr">
              <a:buNone/>
              <a:defRPr sz="1580"/>
            </a:lvl3pPr>
            <a:lvl4pPr marL="1202690" indent="0" algn="ctr">
              <a:buNone/>
              <a:defRPr sz="1405"/>
            </a:lvl4pPr>
            <a:lvl5pPr marL="1603375" indent="0" algn="ctr">
              <a:buNone/>
              <a:defRPr sz="1405"/>
            </a:lvl5pPr>
            <a:lvl6pPr marL="2004060" indent="0" algn="ctr">
              <a:buNone/>
              <a:defRPr sz="1405"/>
            </a:lvl6pPr>
            <a:lvl7pPr marL="2404745" indent="0" algn="ctr">
              <a:buNone/>
              <a:defRPr sz="1405"/>
            </a:lvl7pPr>
            <a:lvl8pPr marL="2806065" indent="0" algn="ctr">
              <a:buNone/>
              <a:defRPr sz="1405"/>
            </a:lvl8pPr>
            <a:lvl9pPr marL="3206750" indent="0" algn="ctr">
              <a:buNone/>
              <a:defRPr sz="140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42" y="0"/>
            <a:ext cx="10698480" cy="6020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4844" y="2377730"/>
            <a:ext cx="9218950" cy="1162936"/>
          </a:xfrm>
        </p:spPr>
        <p:txBody>
          <a:bodyPr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39" y="394960"/>
            <a:ext cx="1449560" cy="9180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2" y="-1"/>
            <a:ext cx="10698480" cy="6016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4844" y="2377730"/>
            <a:ext cx="9218950" cy="1162936"/>
          </a:xfrm>
        </p:spPr>
        <p:txBody>
          <a:bodyPr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39" y="394960"/>
            <a:ext cx="1449560" cy="9180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0698480" cy="6016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4844" y="2377730"/>
            <a:ext cx="9218950" cy="1162936"/>
          </a:xfrm>
        </p:spPr>
        <p:txBody>
          <a:bodyPr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DIVIDER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39" y="394960"/>
            <a:ext cx="1449560" cy="9180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0698480" cy="6016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4844" y="2377730"/>
            <a:ext cx="9218950" cy="1162936"/>
          </a:xfrm>
        </p:spPr>
        <p:txBody>
          <a:bodyPr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DIVIDER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39" y="394960"/>
            <a:ext cx="1449560" cy="9180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0698480" cy="6016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4844" y="2377730"/>
            <a:ext cx="9218950" cy="1162936"/>
          </a:xfrm>
        </p:spPr>
        <p:txBody>
          <a:bodyPr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DIVIDER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39" y="394960"/>
            <a:ext cx="1449560" cy="9180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707624" cy="60253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383274" y="1404741"/>
            <a:ext cx="4049025" cy="2221631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4571421" y="2450904"/>
            <a:ext cx="1862138" cy="248285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2222500" y="3760084"/>
            <a:ext cx="2209800" cy="15875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838985" y="846297"/>
            <a:ext cx="8794297" cy="4247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AND CONTINUES HERE</a:t>
            </a:r>
            <a:endParaRPr 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4338" y="476965"/>
            <a:ext cx="9218612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333" y="476965"/>
            <a:ext cx="9218950" cy="4247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44" y="1601648"/>
            <a:ext cx="9218950" cy="381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6404" y="5532213"/>
            <a:ext cx="13628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2069E3-F17B-E847-A5D8-DD201B781D3E}" type="slidenum">
              <a:rPr lang="en-US" sz="800" b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fld>
            <a:r>
              <a:rPr lang="en-US" sz="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.  Radisson Collection</a:t>
            </a:r>
            <a:endParaRPr lang="en-US" sz="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80137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660" indent="-200660" algn="l" defTabSz="801370" rtl="0" eaLnBrk="1" latinLnBrk="0" hangingPunct="1">
        <a:lnSpc>
          <a:spcPct val="90000"/>
        </a:lnSpc>
        <a:spcBef>
          <a:spcPts val="875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01345" indent="-200660" algn="l" defTabSz="801370" rtl="0" eaLnBrk="1" latinLnBrk="0" hangingPunct="1">
        <a:lnSpc>
          <a:spcPct val="90000"/>
        </a:lnSpc>
        <a:spcBef>
          <a:spcPts val="440"/>
        </a:spcBef>
        <a:buClr>
          <a:schemeClr val="accent1"/>
        </a:buClr>
        <a:buFont typeface=".AppleSystemUIFont" charset="-12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002030" indent="-200660" algn="l" defTabSz="801370" rtl="0" eaLnBrk="1" latinLnBrk="0" hangingPunct="1">
        <a:lnSpc>
          <a:spcPct val="90000"/>
        </a:lnSpc>
        <a:spcBef>
          <a:spcPts val="440"/>
        </a:spcBef>
        <a:buClr>
          <a:schemeClr val="accent1"/>
        </a:buClr>
        <a:buFont typeface=".AppleSystemUIFont" charset="-12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402715" indent="-200660" algn="l" defTabSz="801370" rtl="0" eaLnBrk="1" latinLnBrk="0" hangingPunct="1">
        <a:lnSpc>
          <a:spcPct val="90000"/>
        </a:lnSpc>
        <a:spcBef>
          <a:spcPts val="440"/>
        </a:spcBef>
        <a:buClr>
          <a:schemeClr val="accent1"/>
        </a:buClr>
        <a:buFont typeface=".AppleSystemUIFont" charset="-12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804035" indent="-200660" algn="l" defTabSz="801370" rtl="0" eaLnBrk="1" latinLnBrk="0" hangingPunct="1">
        <a:lnSpc>
          <a:spcPct val="90000"/>
        </a:lnSpc>
        <a:spcBef>
          <a:spcPts val="440"/>
        </a:spcBef>
        <a:buClr>
          <a:schemeClr val="accent1"/>
        </a:buClr>
        <a:buFont typeface=".AppleSystemUIFont" charset="-12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677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137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474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9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5.png"/><Relationship Id="rId1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5.pn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9.jpeg"/><Relationship Id="rId3" Type="http://schemas.openxmlformats.org/officeDocument/2006/relationships/tags" Target="../tags/tag1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1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1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1" Type="http://schemas.openxmlformats.org/officeDocument/2006/relationships/image" Target="../media/image3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44" y="2036535"/>
            <a:ext cx="9218950" cy="1921315"/>
          </a:xfrm>
        </p:spPr>
        <p:txBody>
          <a:bodyPr/>
          <a:lstStyle/>
          <a:p>
            <a:r>
              <a:rPr lang="en-US" dirty="0" smtClean="0"/>
              <a:t>RADISSON COLLECTION HOTEL,         HYLAND SHANGHAI</a:t>
            </a:r>
            <a:br>
              <a:rPr lang="en-US" dirty="0" smtClean="0"/>
            </a:br>
            <a:r>
              <a:rPr lang="zh-CN" altLang="en-US" dirty="0"/>
              <a:t>上海丽笙精</a:t>
            </a:r>
            <a:r>
              <a:rPr lang="zh-CN" altLang="en-US" dirty="0" smtClean="0"/>
              <a:t>选海仑宾馆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>
            <a:fillRect/>
          </a:stretch>
        </p:blipFill>
        <p:spPr>
          <a:xfrm>
            <a:off x="0" y="0"/>
            <a:ext cx="10688638" cy="601662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506020"/>
            <a:ext cx="2961564" cy="640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Collection Deluxe Room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丽笙精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选豪华房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79" y="5140305"/>
            <a:ext cx="1055036" cy="811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" b="5588"/>
          <a:stretch>
            <a:fillRect/>
          </a:stretch>
        </p:blipFill>
        <p:spPr>
          <a:xfrm>
            <a:off x="0" y="0"/>
            <a:ext cx="10688638" cy="6016625"/>
          </a:xfr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5171779"/>
            <a:ext cx="852534" cy="6561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220841"/>
            <a:ext cx="2797791" cy="761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Collection Executive Room</a:t>
            </a:r>
            <a:endParaRPr lang="en-US" dirty="0" smtClean="0"/>
          </a:p>
          <a:p>
            <a:pPr marL="0" indent="0">
              <a:buNone/>
            </a:pPr>
            <a:r>
              <a:rPr lang="zh-CN" altLang="en-US" dirty="0"/>
              <a:t>丽笙精选行政房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b="7827"/>
          <a:stretch>
            <a:fillRect/>
          </a:stretch>
        </p:blipFill>
        <p:spPr>
          <a:xfrm>
            <a:off x="0" y="0"/>
            <a:ext cx="10688638" cy="601662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70921" y="196022"/>
            <a:ext cx="1767061" cy="800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Junior Suite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高级套房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39" y="4749420"/>
            <a:ext cx="951754" cy="732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6" b="9236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70921" y="196022"/>
            <a:ext cx="2299324" cy="745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Executive Suite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行政套房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911" y="5117910"/>
            <a:ext cx="821909" cy="62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b="4542"/>
          <a:stretch>
            <a:fillRect/>
          </a:stretch>
        </p:blipFill>
        <p:spPr>
          <a:xfrm>
            <a:off x="0" y="0"/>
            <a:ext cx="10688638" cy="6016625"/>
          </a:xfr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70921" y="196022"/>
            <a:ext cx="2299324" cy="745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</a:rPr>
              <a:t>Executive Club Lounge</a:t>
            </a:r>
            <a:endParaRPr lang="en-US" altLang="zh-CN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行政酒廊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773" y="4921656"/>
            <a:ext cx="1078047" cy="82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Wine &amp; Dine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301" y="846297"/>
            <a:ext cx="8794297" cy="424732"/>
          </a:xfrm>
        </p:spPr>
        <p:txBody>
          <a:bodyPr/>
          <a:lstStyle/>
          <a:p>
            <a:r>
              <a:rPr lang="en-US" dirty="0" smtClean="0"/>
              <a:t>Restaurants &amp; Bar </a:t>
            </a:r>
            <a:r>
              <a:rPr lang="zh-CN" altLang="en-US" dirty="0" smtClean="0"/>
              <a:t>餐厅与酒吧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301" y="476965"/>
            <a:ext cx="9218612" cy="369332"/>
          </a:xfrm>
        </p:spPr>
        <p:txBody>
          <a:bodyPr/>
          <a:lstStyle/>
          <a:p>
            <a:r>
              <a:rPr lang="en-US" dirty="0" smtClean="0"/>
              <a:t>Radisson Collection Hotel, Hyland Shanghai </a:t>
            </a:r>
            <a:r>
              <a:rPr lang="zh-CN" altLang="en-US" dirty="0" smtClean="0"/>
              <a:t>上海丽笙精选海仑宾馆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0501" y="3529227"/>
            <a:ext cx="2448285" cy="309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Mosaic Restaurant </a:t>
            </a:r>
            <a:r>
              <a:rPr lang="zh-CN" alt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莫赛克</a:t>
            </a:r>
            <a:endParaRPr lang="en-US" sz="1400" b="1" dirty="0" smtClean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Serves International Buffet  and a la carte </a:t>
            </a:r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供应自助餐以及零点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0" dirty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Operation Hours</a:t>
            </a:r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营业时间</a:t>
            </a:r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0630hrs to 2130hrs 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地点</a:t>
            </a:r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Level 2 </a:t>
            </a:r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酒店</a:t>
            </a:r>
            <a:r>
              <a:rPr lang="zh-C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楼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9486" y="3529227"/>
            <a:ext cx="2906973" cy="309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Mao Chinese Restaurant </a:t>
            </a:r>
            <a:r>
              <a:rPr lang="zh-CN" alt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海茂厅</a:t>
            </a:r>
            <a:endParaRPr lang="en-US" sz="1400" b="1" dirty="0" smtClean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0" b="1" dirty="0" smtClean="0">
              <a:solidFill>
                <a:schemeClr val="accent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altLang="zh-CN" sz="1200" dirty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Serves </a:t>
            </a:r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authentic local and Cantonese cuisines </a:t>
            </a:r>
            <a:r>
              <a:rPr lang="zh-CN" altLang="en-US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供应本帮菜以及粤菜</a:t>
            </a:r>
            <a:endParaRPr lang="en-US" altLang="zh-CN" sz="1200" dirty="0" smtClean="0">
              <a:solidFill>
                <a:srgbClr val="26242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altLang="zh-CN" sz="1000" dirty="0">
              <a:solidFill>
                <a:srgbClr val="26242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Operation Hours</a:t>
            </a:r>
            <a:r>
              <a:rPr lang="zh-CN" altLang="en-US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营业时间</a:t>
            </a:r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altLang="zh-CN" sz="1200" dirty="0" smtClean="0">
              <a:solidFill>
                <a:srgbClr val="26242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1100hrs to 1400hrs </a:t>
            </a:r>
            <a:endParaRPr lang="en-US" altLang="zh-CN" sz="1200" dirty="0" smtClean="0">
              <a:solidFill>
                <a:srgbClr val="26242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1700hrs to 2130hrs</a:t>
            </a:r>
            <a:endParaRPr lang="en-US" altLang="zh-CN" sz="1200" dirty="0" smtClean="0">
              <a:solidFill>
                <a:srgbClr val="26242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altLang="zh-CN" sz="1000" dirty="0">
              <a:solidFill>
                <a:srgbClr val="26242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zh-CN" altLang="en-US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地点</a:t>
            </a:r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1200" dirty="0" smtClean="0">
              <a:solidFill>
                <a:srgbClr val="26242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Level 5 </a:t>
            </a:r>
            <a:r>
              <a:rPr lang="zh-CN" altLang="en-US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酒店五楼</a:t>
            </a:r>
            <a:endParaRPr lang="en-US" altLang="zh-CN" sz="1200" dirty="0">
              <a:solidFill>
                <a:srgbClr val="262424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2837" y="3529227"/>
            <a:ext cx="2209800" cy="309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Hyland Pavilion </a:t>
            </a:r>
            <a:r>
              <a:rPr lang="zh-CN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海仑阁</a:t>
            </a:r>
            <a:endParaRPr lang="en-US" sz="1400" b="1" dirty="0" smtClean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Serves beverages, afternoon tea and local </a:t>
            </a:r>
            <a:r>
              <a:rPr lang="en-US" altLang="zh-CN" sz="1200" dirty="0" smtClean="0">
                <a:solidFill>
                  <a:srgbClr val="26242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cuisine</a:t>
            </a:r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供应饮料，下午茶以及中餐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Operation Hours </a:t>
            </a:r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营业时间</a:t>
            </a:r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1300hrs to 2300hrs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Location</a:t>
            </a:r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地点</a:t>
            </a:r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endParaRPr lang="en-US" sz="1200" dirty="0" smtClean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Level 30 </a:t>
            </a:r>
            <a:r>
              <a:rPr lang="zh-CN" altLang="en-US" sz="1200" dirty="0" smtClean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酒店</a:t>
            </a:r>
            <a:r>
              <a:rPr lang="zh-C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三十楼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chemeClr val="accent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r="3679"/>
          <a:stretch>
            <a:fillRect/>
          </a:stretch>
        </p:blipFill>
        <p:spPr>
          <a:xfrm>
            <a:off x="409433" y="1737725"/>
            <a:ext cx="2825086" cy="1587500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r="3713"/>
          <a:stretch>
            <a:fillRect/>
          </a:stretch>
        </p:blipFill>
        <p:spPr>
          <a:xfrm>
            <a:off x="3739487" y="1737725"/>
            <a:ext cx="2906973" cy="1587500"/>
          </a:xfrm>
        </p:spPr>
      </p:pic>
      <p:pic>
        <p:nvPicPr>
          <p:cNvPr id="2" name="Picture Placeholder 13" descr="D:\Radisson\上海海仑宾馆finish\small\hyland pavilion.jpghyland pavilion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7548" b="4667"/>
          <a:stretch>
            <a:fillRect/>
          </a:stretch>
        </p:blipFill>
        <p:spPr>
          <a:xfrm>
            <a:off x="7151370" y="1737995"/>
            <a:ext cx="3015615" cy="158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887244" y="2530130"/>
            <a:ext cx="9218950" cy="11629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013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Meetings &amp; Events</a:t>
            </a:r>
            <a:br>
              <a:rPr lang="en-US" dirty="0" smtClean="0"/>
            </a:b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Meetings &amp; Celebrations </a:t>
            </a:r>
            <a:r>
              <a:rPr lang="zh-CN" altLang="en-US" dirty="0" smtClean="0"/>
              <a:t>会议与宴请</a:t>
            </a:r>
            <a:endParaRPr lang="en-US" dirty="0"/>
          </a:p>
        </p:txBody>
      </p:sp>
      <p:pic>
        <p:nvPicPr>
          <p:cNvPr id="6" name="Picture 5" descr="D:\kerry\Photo\4F floor plan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61400" r="8392" b="21423"/>
          <a:stretch>
            <a:fillRect/>
          </a:stretch>
        </p:blipFill>
        <p:spPr bwMode="auto">
          <a:xfrm>
            <a:off x="533400" y="846296"/>
            <a:ext cx="822483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kerry\Photo\5F floor 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62701" r="8063" b="20985"/>
          <a:stretch>
            <a:fillRect/>
          </a:stretch>
        </p:blipFill>
        <p:spPr bwMode="auto">
          <a:xfrm>
            <a:off x="533400" y="3198971"/>
            <a:ext cx="822483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Floor Plan Level 4 </a:t>
            </a:r>
            <a:r>
              <a:rPr lang="zh-CN" altLang="en-US" dirty="0" smtClean="0"/>
              <a:t>楼层规划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6" y="955479"/>
            <a:ext cx="7915703" cy="4429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986" y="2819982"/>
            <a:ext cx="4631768" cy="75713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 CONTINUES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Title starts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3"/>
          <p:cNvSpPr txBox="1"/>
          <p:nvPr/>
        </p:nvSpPr>
        <p:spPr>
          <a:xfrm>
            <a:off x="6958313" y="1575099"/>
            <a:ext cx="8793965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801370" rtl="0" eaLnBrk="1" latinLnBrk="0" hangingPunct="1">
              <a:lnSpc>
                <a:spcPct val="90000"/>
              </a:lnSpc>
              <a:spcBef>
                <a:spcPts val="8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0134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2pPr>
            <a:lvl3pPr marL="100203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3pPr>
            <a:lvl4pPr marL="140271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4pPr>
            <a:lvl5pPr marL="180403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5pPr>
            <a:lvl6pPr marL="220472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540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609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77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404" y="5532213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16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pic>
        <p:nvPicPr>
          <p:cNvPr id="9" name="Picture 2" descr="ws_178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1" b="14521"/>
          <a:stretch>
            <a:fillRect/>
          </a:stretch>
        </p:blipFill>
        <p:spPr bwMode="auto">
          <a:xfrm>
            <a:off x="0" y="-1"/>
            <a:ext cx="6156325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271312" y="184862"/>
            <a:ext cx="42672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200" b="1" dirty="0" smtClean="0">
                <a:latin typeface="+mj-lt"/>
                <a:ea typeface="宋体" panose="02010600030101010101" pitchFamily="2" charset="-122"/>
              </a:rPr>
              <a:t>CHINA - SHANGHAI</a:t>
            </a:r>
            <a:endParaRPr lang="en-US" altLang="zh-CN" sz="1200" b="1" dirty="0" smtClean="0">
              <a:latin typeface="+mj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1200" b="1" dirty="0">
              <a:latin typeface="+mj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200" b="1" dirty="0" smtClean="0">
                <a:latin typeface="+mj-lt"/>
                <a:ea typeface="宋体" panose="02010600030101010101" pitchFamily="2" charset="-122"/>
              </a:rPr>
              <a:t>Paris </a:t>
            </a:r>
            <a:r>
              <a:rPr lang="en-US" altLang="zh-CN" sz="1200" b="1" dirty="0">
                <a:latin typeface="+mj-lt"/>
                <a:ea typeface="宋体" panose="02010600030101010101" pitchFamily="2" charset="-122"/>
              </a:rPr>
              <a:t>of the East</a:t>
            </a:r>
            <a:endParaRPr lang="en-US" altLang="zh-CN" sz="1200" b="1" dirty="0">
              <a:latin typeface="+mj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1200" dirty="0" smtClean="0">
              <a:latin typeface="+mn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Destination </a:t>
            </a:r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of history and vision, blending with modernity.</a:t>
            </a:r>
            <a:endParaRPr lang="en-US" altLang="zh-CN" sz="1200" dirty="0">
              <a:latin typeface="+mn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Renowned as the “ Paris of the East” , with its history of being the most prosperous city in the Far East during the 1930s, Shanghai is one of the world' s leading cities today, exerting influence over finance, commerce, fashion, and culture.</a:t>
            </a:r>
            <a:endParaRPr lang="en-US" altLang="zh-CN" sz="1200" dirty="0">
              <a:latin typeface="+mn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200" dirty="0">
                <a:latin typeface="+mn-lt"/>
                <a:ea typeface="宋体" panose="02010600030101010101" pitchFamily="2" charset="-122"/>
              </a:rPr>
              <a:t>Located in 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the </a:t>
            </a:r>
            <a:r>
              <a:rPr lang="zh-CN" altLang="en-US" sz="1200" dirty="0" smtClean="0">
                <a:latin typeface="+mn-lt"/>
                <a:ea typeface="宋体" panose="02010600030101010101" pitchFamily="2" charset="-122"/>
              </a:rPr>
              <a:t>city </a:t>
            </a:r>
            <a:r>
              <a:rPr lang="zh-CN" altLang="en-US" sz="1200" dirty="0">
                <a:latin typeface="+mn-lt"/>
                <a:ea typeface="宋体" panose="02010600030101010101" pitchFamily="2" charset="-122"/>
              </a:rPr>
              <a:t>center 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of Shanghai</a:t>
            </a:r>
            <a:endParaRPr lang="zh-CN" altLang="en-US" sz="1200" dirty="0">
              <a:latin typeface="+mn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zh-CN" altLang="en-US" sz="400" dirty="0">
              <a:latin typeface="+mn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200" dirty="0">
                <a:latin typeface="+mn-lt"/>
                <a:ea typeface="宋体" panose="02010600030101010101" pitchFamily="2" charset="-122"/>
              </a:rPr>
              <a:t>ATTRACTIONS:</a:t>
            </a:r>
            <a:br>
              <a:rPr lang="zh-CN" altLang="en-US" sz="1200" dirty="0">
                <a:latin typeface="+mn-lt"/>
                <a:ea typeface="宋体" panose="02010600030101010101" pitchFamily="2" charset="-122"/>
              </a:rPr>
            </a:b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The </a:t>
            </a:r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Bund			0.5 km</a:t>
            </a:r>
            <a:br>
              <a:rPr lang="en-US" altLang="zh-CN" sz="1200" dirty="0">
                <a:latin typeface="+mn-lt"/>
                <a:ea typeface="宋体" panose="02010600030101010101" pitchFamily="2" charset="-122"/>
              </a:rPr>
            </a:br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People’s Square        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	 </a:t>
            </a:r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	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0.2 km </a:t>
            </a:r>
            <a:br>
              <a:rPr lang="en-US" altLang="zh-CN" sz="1200" dirty="0">
                <a:latin typeface="+mn-lt"/>
                <a:ea typeface="宋体" panose="02010600030101010101" pitchFamily="2" charset="-122"/>
              </a:rPr>
            </a:br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Shanghai Museum		0.2 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km</a:t>
            </a:r>
            <a:endParaRPr lang="en-US" altLang="zh-CN" sz="1200" dirty="0" smtClean="0">
              <a:latin typeface="+mn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200" dirty="0" smtClean="0">
                <a:latin typeface="+mn-lt"/>
                <a:ea typeface="宋体" panose="02010600030101010101" pitchFamily="2" charset="-122"/>
              </a:rPr>
              <a:t>CONNECTING </a:t>
            </a:r>
            <a:r>
              <a:rPr lang="zh-CN" altLang="en-US" sz="1200" dirty="0">
                <a:latin typeface="+mn-lt"/>
                <a:ea typeface="宋体" panose="02010600030101010101" pitchFamily="2" charset="-122"/>
              </a:rPr>
              <a:t>TO THE AIRPORT: </a:t>
            </a:r>
            <a:endParaRPr lang="zh-CN" altLang="en-US" sz="1200" dirty="0">
              <a:latin typeface="+mn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200" dirty="0">
                <a:latin typeface="+mn-lt"/>
                <a:ea typeface="宋体" panose="02010600030101010101" pitchFamily="2" charset="-122"/>
              </a:rPr>
              <a:t>Pudong International (PVG) – 50km,  1hour</a:t>
            </a:r>
            <a:br>
              <a:rPr lang="zh-CN" altLang="en-US" sz="1200" dirty="0">
                <a:latin typeface="+mn-lt"/>
                <a:ea typeface="宋体" panose="02010600030101010101" pitchFamily="2" charset="-122"/>
              </a:rPr>
            </a:br>
            <a:r>
              <a:rPr lang="zh-CN" altLang="en-US" sz="1200" dirty="0">
                <a:latin typeface="+mn-lt"/>
                <a:ea typeface="宋体" panose="02010600030101010101" pitchFamily="2" charset="-122"/>
              </a:rPr>
              <a:t>Hongqiao International (SHA)- 20km, 30mins</a:t>
            </a:r>
            <a:br>
              <a:rPr lang="zh-CN" altLang="en-US" sz="1200" dirty="0">
                <a:latin typeface="+mn-lt"/>
                <a:ea typeface="宋体" panose="02010600030101010101" pitchFamily="2" charset="-122"/>
              </a:rPr>
            </a:br>
            <a:br>
              <a:rPr lang="zh-CN" altLang="en-US" sz="1200" dirty="0">
                <a:latin typeface="+mn-lt"/>
                <a:ea typeface="宋体" panose="02010600030101010101" pitchFamily="2" charset="-122"/>
              </a:rPr>
            </a:br>
            <a:r>
              <a:rPr lang="zh-CN" altLang="en-US" sz="1200" dirty="0">
                <a:latin typeface="+mn-lt"/>
                <a:ea typeface="宋体" panose="02010600030101010101" pitchFamily="2" charset="-122"/>
              </a:rPr>
              <a:t>METRO : Nanjing 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East </a:t>
            </a:r>
            <a:r>
              <a:rPr lang="zh-CN" altLang="en-US" sz="1200" dirty="0" smtClean="0">
                <a:latin typeface="+mn-lt"/>
                <a:ea typeface="宋体" panose="02010600030101010101" pitchFamily="2" charset="-122"/>
              </a:rPr>
              <a:t>Road 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Station </a:t>
            </a:r>
            <a:r>
              <a:rPr lang="zh-CN" altLang="en-US" sz="1200" dirty="0" smtClean="0">
                <a:latin typeface="+mn-lt"/>
                <a:ea typeface="宋体" panose="02010600030101010101" pitchFamily="2" charset="-122"/>
              </a:rPr>
              <a:t>and People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’</a:t>
            </a:r>
            <a:r>
              <a:rPr lang="zh-CN" altLang="en-US" sz="1200" dirty="0" smtClean="0">
                <a:latin typeface="+mn-lt"/>
                <a:ea typeface="宋体" panose="02010600030101010101" pitchFamily="2" charset="-122"/>
              </a:rPr>
              <a:t>s </a:t>
            </a:r>
            <a:r>
              <a:rPr lang="zh-CN" altLang="en-US" sz="1200" dirty="0">
                <a:latin typeface="+mn-lt"/>
                <a:ea typeface="宋体" panose="02010600030101010101" pitchFamily="2" charset="-122"/>
              </a:rPr>
              <a:t>Square Station located adjacent to Hotel </a:t>
            </a:r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(</a:t>
            </a:r>
            <a:r>
              <a:rPr lang="en-US" altLang="zh-CN" sz="1200" dirty="0" smtClean="0">
                <a:latin typeface="+mn-lt"/>
                <a:ea typeface="宋体" panose="02010600030101010101" pitchFamily="2" charset="-122"/>
              </a:rPr>
              <a:t>Line 1, Line 2, Line 8 and Line </a:t>
            </a:r>
            <a:r>
              <a:rPr lang="en-US" altLang="zh-CN" sz="1200" dirty="0">
                <a:latin typeface="+mn-lt"/>
                <a:ea typeface="宋体" panose="02010600030101010101" pitchFamily="2" charset="-122"/>
              </a:rPr>
              <a:t>10)</a:t>
            </a:r>
            <a:endParaRPr lang="zh-CN" altLang="en-US" sz="1200" dirty="0">
              <a:latin typeface="+mn-lt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zh-CN" altLang="en-US" sz="1200" i="1" dirty="0">
              <a:solidFill>
                <a:srgbClr val="FF0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0196" y="5765901"/>
            <a:ext cx="1274388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15"/>
              </a:lnSpc>
              <a:spcBef>
                <a:spcPct val="0"/>
              </a:spcBef>
              <a:buFontTx/>
              <a:buNone/>
            </a:pPr>
            <a:r>
              <a:rPr lang="en-US" altLang="zh-CN" sz="1500" dirty="0">
                <a:solidFill>
                  <a:schemeClr val="bg1"/>
                </a:solidFill>
                <a:latin typeface="ClanNews" panose="00000400000000000000" pitchFamily="2" charset="0"/>
                <a:ea typeface="宋体" panose="02010600030101010101" pitchFamily="2" charset="-122"/>
              </a:rPr>
              <a:t>Nanjing Road in 1930s</a:t>
            </a:r>
            <a:endParaRPr lang="en-US" altLang="zh-CN" sz="1500" dirty="0">
              <a:solidFill>
                <a:schemeClr val="bg1"/>
              </a:solidFill>
              <a:latin typeface="ClanNews" panose="00000400000000000000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Floor Plan Level 5 </a:t>
            </a:r>
            <a:r>
              <a:rPr lang="zh-CN" altLang="en-US" dirty="0" smtClean="0"/>
              <a:t>楼层规划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" y="846297"/>
            <a:ext cx="8270543" cy="4557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77222" y="465819"/>
            <a:ext cx="2333966" cy="804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Majestic Ballroom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海华厅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" b="767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6404" y="437626"/>
            <a:ext cx="1951829" cy="913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Imperial Room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海王厅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" b="767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75778" y="117350"/>
            <a:ext cx="2142897" cy="640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Julienas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Room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海潮厅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2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6404" y="437625"/>
            <a:ext cx="2156545" cy="79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Terrasse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泰勒斯天台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 &amp; Indulge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" b="220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6404" y="294509"/>
            <a:ext cx="1910886" cy="770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Center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健身房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986" y="2819982"/>
            <a:ext cx="4631768" cy="75713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 CONTINUES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Title starts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3"/>
          <p:cNvSpPr txBox="1"/>
          <p:nvPr/>
        </p:nvSpPr>
        <p:spPr>
          <a:xfrm>
            <a:off x="6958313" y="1575099"/>
            <a:ext cx="8793965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801370" rtl="0" eaLnBrk="1" latinLnBrk="0" hangingPunct="1">
              <a:lnSpc>
                <a:spcPct val="90000"/>
              </a:lnSpc>
              <a:spcBef>
                <a:spcPts val="8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0134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2pPr>
            <a:lvl3pPr marL="100203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3pPr>
            <a:lvl4pPr marL="140271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4pPr>
            <a:lvl5pPr marL="180403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5pPr>
            <a:lvl6pPr marL="220472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540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609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77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404" y="5532213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16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0196" y="5765901"/>
            <a:ext cx="1274388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15"/>
              </a:lnSpc>
              <a:spcBef>
                <a:spcPct val="0"/>
              </a:spcBef>
              <a:buFontTx/>
              <a:buNone/>
            </a:pPr>
            <a:r>
              <a:rPr lang="en-US" altLang="zh-CN" sz="1500" dirty="0">
                <a:solidFill>
                  <a:schemeClr val="bg1"/>
                </a:solidFill>
                <a:latin typeface="ClanNews" panose="00000400000000000000" pitchFamily="2" charset="0"/>
                <a:ea typeface="宋体" panose="02010600030101010101" pitchFamily="2" charset="-122"/>
              </a:rPr>
              <a:t>Nanjing Road in 1930s</a:t>
            </a:r>
            <a:endParaRPr lang="en-US" altLang="zh-CN" sz="1500" dirty="0">
              <a:solidFill>
                <a:schemeClr val="bg1"/>
              </a:solidFill>
              <a:latin typeface="ClanNews" panose="00000400000000000000" pitchFamily="2" charset="0"/>
              <a:ea typeface="宋体" panose="02010600030101010101" pitchFamily="2" charset="-122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156325" y="404883"/>
            <a:ext cx="4271962" cy="436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Radisson Collection Hotel, Hyland Shanghai</a:t>
            </a:r>
            <a:endParaRPr lang="en-US" altLang="zh-CN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- Located on China famous Shopping Pedestrian Street – Nanjing East Road in the heart of Shanghai</a:t>
            </a:r>
            <a:endParaRPr lang="en-US" altLang="zh-CN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 Surrounded by shopping and entertainment   outlets and historical sites.</a:t>
            </a:r>
            <a:endParaRPr lang="en-US" altLang="zh-CN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 The hotel is within walking distance to Shanghai' s most celebrated attractions, The Bund, People’s Square, Shanghai Museum, Shanghai Grand Theatre.</a:t>
            </a:r>
            <a:endParaRPr lang="en-US" altLang="zh-CN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Free Internet Wifi access in whole hotel. </a:t>
            </a:r>
            <a:endParaRPr lang="zh-CN" altLang="en-US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The Bund	</a:t>
            </a: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	</a:t>
            </a: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	0.5 km </a:t>
            </a:r>
            <a:endParaRPr lang="zh-CN" altLang="en-US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People</a:t>
            </a: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’s</a:t>
            </a: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 Square 		0.2 km </a:t>
            </a:r>
            <a:endParaRPr lang="zh-CN" altLang="en-US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Shanghai Museum		</a:t>
            </a: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1</a:t>
            </a: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 km </a:t>
            </a:r>
            <a:endParaRPr lang="zh-CN" altLang="en-US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Shanghai Grand Theatre	0.2 km </a:t>
            </a:r>
            <a:endParaRPr lang="zh-CN" altLang="en-US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Yu Yuan Garden		</a:t>
            </a: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1.5</a:t>
            </a: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 km </a:t>
            </a:r>
            <a:endParaRPr lang="zh-CN" altLang="en-US" sz="14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defTabSz="914400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Xintiandi Scenic Area	</a:t>
            </a:r>
            <a:r>
              <a:rPr lang="en-US" altLang="zh-CN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	2</a:t>
            </a: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 km</a:t>
            </a:r>
            <a:r>
              <a:rPr lang="zh-CN" altLang="en-US" sz="1400" dirty="0" smtClean="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	</a:t>
            </a:r>
            <a:endParaRPr lang="zh-CN" altLang="en-US" sz="1400" dirty="0" smtClean="0">
              <a:solidFill>
                <a:srgbClr val="000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" b="1135"/>
          <a:stretch>
            <a:fillRect/>
          </a:stretch>
        </p:blipFill>
        <p:spPr>
          <a:xfrm>
            <a:off x="329135" y="123072"/>
            <a:ext cx="5314772" cy="51941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986" y="2819982"/>
            <a:ext cx="4631768" cy="75713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 CONTINUES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Title starts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3"/>
          <p:cNvSpPr txBox="1"/>
          <p:nvPr/>
        </p:nvSpPr>
        <p:spPr>
          <a:xfrm>
            <a:off x="6958313" y="1575099"/>
            <a:ext cx="8793965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801370" rtl="0" eaLnBrk="1" latinLnBrk="0" hangingPunct="1">
              <a:lnSpc>
                <a:spcPct val="90000"/>
              </a:lnSpc>
              <a:spcBef>
                <a:spcPts val="8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0134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2pPr>
            <a:lvl3pPr marL="100203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3pPr>
            <a:lvl4pPr marL="140271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4pPr>
            <a:lvl5pPr marL="180403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Clr>
                <a:schemeClr val="accent1"/>
              </a:buClr>
              <a:buFont typeface=".AppleSystemUIFont" charset="-120"/>
              <a:buChar char="-"/>
              <a:defRPr sz="1600" kern="1200">
                <a:solidFill>
                  <a:schemeClr val="tx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defRPr>
            </a:lvl5pPr>
            <a:lvl6pPr marL="220472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540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6090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775" indent="-200660" algn="l" defTabSz="801370" rtl="0" eaLnBrk="1" latinLnBrk="0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404" y="5532213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16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0196" y="5765901"/>
            <a:ext cx="1274388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15"/>
              </a:lnSpc>
              <a:spcBef>
                <a:spcPct val="0"/>
              </a:spcBef>
              <a:buFontTx/>
              <a:buNone/>
            </a:pPr>
            <a:r>
              <a:rPr lang="en-US" altLang="zh-CN" sz="1500" dirty="0">
                <a:solidFill>
                  <a:schemeClr val="bg1"/>
                </a:solidFill>
                <a:latin typeface="ClanNews" panose="00000400000000000000" pitchFamily="2" charset="0"/>
                <a:ea typeface="宋体" panose="02010600030101010101" pitchFamily="2" charset="-122"/>
              </a:rPr>
              <a:t>Nanjing Road in 1930s</a:t>
            </a:r>
            <a:endParaRPr lang="en-US" altLang="zh-CN" sz="1500" dirty="0">
              <a:solidFill>
                <a:schemeClr val="bg1"/>
              </a:solidFill>
              <a:latin typeface="ClanNews" panose="00000400000000000000" pitchFamily="2" charset="0"/>
              <a:ea typeface="宋体" panose="02010600030101010101" pitchFamily="2" charset="-122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56659" y="1001973"/>
            <a:ext cx="4110037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Verdana" panose="020B0604030504040204" pitchFamily="34" charset="0"/>
                <a:ea typeface="宋体" panose="02010600030101010101" pitchFamily="2" charset="-122"/>
              </a:rPr>
              <a:t>Welcome to the Exceptional!</a:t>
            </a:r>
            <a:endParaRPr lang="zh-CN" altLang="en-US" sz="1400" dirty="0"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zh-CN" altLang="en-US" sz="1400" dirty="0"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Verdana" panose="020B0604030504040204" pitchFamily="34" charset="0"/>
                <a:ea typeface="宋体" panose="02010600030101010101" pitchFamily="2" charset="-122"/>
              </a:rPr>
              <a:t>Radisson Collection Hotel, Hyland Shanghai offers 383 elegantly designed guestrooms and suites includes 100 characterful Collection Executive Rooms, located on 22</a:t>
            </a:r>
            <a:r>
              <a:rPr lang="en-US" altLang="zh-CN" sz="1400" baseline="30000" dirty="0" smtClean="0">
                <a:latin typeface="Verdana" panose="020B0604030504040204" pitchFamily="34" charset="0"/>
                <a:ea typeface="宋体" panose="02010600030101010101" pitchFamily="2" charset="-122"/>
              </a:rPr>
              <a:t>nd</a:t>
            </a:r>
            <a:r>
              <a:rPr lang="en-US" altLang="zh-CN" sz="1400" dirty="0" smtClean="0">
                <a:latin typeface="Verdana" panose="020B0604030504040204" pitchFamily="34" charset="0"/>
                <a:ea typeface="宋体" panose="02010600030101010101" pitchFamily="2" charset="-122"/>
              </a:rPr>
              <a:t> to 29</a:t>
            </a:r>
            <a:r>
              <a:rPr lang="en-US" altLang="zh-CN" sz="1400" baseline="30000" dirty="0" smtClean="0">
                <a:latin typeface="Verdana" panose="020B0604030504040204" pitchFamily="34" charset="0"/>
                <a:ea typeface="宋体" panose="02010600030101010101" pitchFamily="2" charset="-122"/>
              </a:rPr>
              <a:t>th</a:t>
            </a:r>
            <a:r>
              <a:rPr lang="en-US" altLang="zh-CN" sz="1400" dirty="0" smtClean="0">
                <a:latin typeface="Verdana" panose="020B0604030504040204" pitchFamily="34" charset="0"/>
                <a:ea typeface="宋体" panose="02010600030101010101" pitchFamily="2" charset="-122"/>
              </a:rPr>
              <a:t> uppermost floors with stunning views over a sparkling Shanghai city skyline</a:t>
            </a:r>
            <a:endParaRPr lang="en-US" altLang="zh-CN" sz="1400" dirty="0" smtClean="0"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zh-CN" sz="1400" dirty="0" smtClean="0"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Verdana" panose="020B0604030504040204" pitchFamily="34" charset="0"/>
                <a:ea typeface="宋体" panose="02010600030101010101" pitchFamily="2" charset="-122"/>
              </a:rPr>
              <a:t>Other facilities includes 2 restaurants, 1 bar, 6 meeting space, a Fitness Center with Gym and Spa facilities</a:t>
            </a:r>
            <a:endParaRPr lang="en-US" altLang="zh-CN" sz="1400" dirty="0"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zh-CN" sz="1400" dirty="0" smtClean="0"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Verdana" panose="020B0604030504040204" pitchFamily="34" charset="0"/>
                <a:ea typeface="宋体" panose="02010600030101010101" pitchFamily="2" charset="-122"/>
              </a:rPr>
              <a:t>Free Wi-Fi throughout hotel</a:t>
            </a:r>
            <a:endParaRPr lang="en-US" altLang="zh-CN" sz="1400" dirty="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 b="13544"/>
          <a:stretch>
            <a:fillRect/>
          </a:stretch>
        </p:blipFill>
        <p:spPr>
          <a:xfrm>
            <a:off x="286404" y="180765"/>
            <a:ext cx="5400993" cy="52784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Surrounding </a:t>
            </a:r>
            <a:r>
              <a:rPr lang="en-US" altLang="zh-CN" dirty="0" smtClean="0"/>
              <a:t>A</a:t>
            </a:r>
            <a:r>
              <a:rPr lang="en-US" dirty="0" smtClean="0"/>
              <a:t>ttractions </a:t>
            </a:r>
            <a:r>
              <a:rPr lang="zh-CN" altLang="en-US" dirty="0" smtClean="0"/>
              <a:t>周边景点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Radisson Collection Hotel, Hyland Shanghai </a:t>
            </a:r>
            <a:r>
              <a:rPr lang="zh-CN" altLang="en-US" dirty="0" smtClean="0"/>
              <a:t>上海丽笙精选海仑宾馆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985" y="3215329"/>
            <a:ext cx="2209800" cy="309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Former French Concession</a:t>
            </a:r>
            <a:endParaRPr lang="en-US" sz="1400" b="1" dirty="0" smtClean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1200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前法租界</a:t>
            </a:r>
            <a:endParaRPr lang="en-US" sz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1068" y="3264377"/>
            <a:ext cx="2209800" cy="309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Nanjing East Pedestrian Street</a:t>
            </a:r>
            <a:endParaRPr lang="en-US" sz="1400" b="1" dirty="0" smtClean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南京东路夜景</a:t>
            </a:r>
            <a:endParaRPr lang="en-US" sz="1400" b="1" dirty="0" smtClean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2837" y="3264377"/>
            <a:ext cx="2209800" cy="309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Shanghai Grand Theater</a:t>
            </a:r>
            <a:endParaRPr lang="en-US" sz="1400" b="1" dirty="0" smtClean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上海大剧院</a:t>
            </a:r>
            <a:endParaRPr lang="en-US" sz="1400" b="1" dirty="0" smtClean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r="7066"/>
          <a:stretch>
            <a:fillRect/>
          </a:stretch>
        </p:blipFill>
        <p:spPr>
          <a:xfrm>
            <a:off x="675212" y="1451122"/>
            <a:ext cx="2545660" cy="1587500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r="6599"/>
          <a:stretch>
            <a:fillRect/>
          </a:stretch>
        </p:blipFill>
        <p:spPr>
          <a:xfrm>
            <a:off x="3944152" y="1451122"/>
            <a:ext cx="2583631" cy="158750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11" y="1451122"/>
            <a:ext cx="2733564" cy="156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 Into The Bed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4338" y="476965"/>
            <a:ext cx="9218612" cy="846868"/>
          </a:xfrm>
        </p:spPr>
        <p:txBody>
          <a:bodyPr/>
          <a:lstStyle/>
          <a:p>
            <a:r>
              <a:rPr lang="en-US" altLang="zh-CN" dirty="0" smtClean="0"/>
              <a:t>Radisson Collection Hotel, Hyland Shanghai</a:t>
            </a:r>
            <a:endParaRPr lang="en-US" altLang="zh-CN" dirty="0" smtClean="0"/>
          </a:p>
          <a:p>
            <a:r>
              <a:rPr lang="zh-CN" altLang="en-US" dirty="0"/>
              <a:t>上</a:t>
            </a:r>
            <a:r>
              <a:rPr lang="zh-CN" altLang="en-US" dirty="0" smtClean="0"/>
              <a:t>海丽笙精选海仑宾馆</a:t>
            </a:r>
            <a:endParaRPr lang="en-US" altLang="zh-CN" dirty="0" smtClean="0"/>
          </a:p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2195" y="1323833"/>
          <a:ext cx="8399792" cy="3881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9896"/>
                <a:gridCol w="2099948"/>
                <a:gridCol w="2099948"/>
              </a:tblGrid>
              <a:tr h="431333">
                <a:tc rowSpan="2">
                  <a:txBody>
                    <a:bodyPr/>
                    <a:lstStyle/>
                    <a:p>
                      <a:r>
                        <a:rPr lang="en-US" altLang="zh-CN" dirty="0" smtClean="0"/>
                        <a:t>Room Categories </a:t>
                      </a:r>
                      <a:r>
                        <a:rPr lang="zh-CN" altLang="en-US" dirty="0" smtClean="0"/>
                        <a:t>房间类型</a:t>
                      </a:r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 smtClean="0"/>
                        <a:t>Number</a:t>
                      </a:r>
                      <a:r>
                        <a:rPr lang="en-US" altLang="zh-CN" baseline="0" dirty="0" smtClean="0"/>
                        <a:t> of Rooms </a:t>
                      </a:r>
                      <a:r>
                        <a:rPr lang="zh-CN" altLang="en-US" baseline="0" dirty="0" smtClean="0"/>
                        <a:t>房间数量</a:t>
                      </a:r>
                      <a:endParaRPr lang="zh-CN" altLang="en-US" dirty="0"/>
                    </a:p>
                  </a:txBody>
                  <a:tcPr/>
                </a:tc>
                <a:tc hMerge="1">
                  <a:tcPr/>
                </a:tc>
              </a:tr>
              <a:tr h="431333">
                <a:tc vMerge="1">
                  <a:tcPr/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Twin </a:t>
                      </a:r>
                      <a:r>
                        <a:rPr lang="zh-CN" altLang="en-US" sz="158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双床</a:t>
                      </a:r>
                      <a:endParaRPr lang="zh-CN" altLang="en-US" sz="158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Queen </a:t>
                      </a:r>
                      <a:r>
                        <a:rPr lang="zh-CN" altLang="en-US" sz="158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大床</a:t>
                      </a:r>
                      <a:endParaRPr lang="zh-CN" altLang="en-US" sz="158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3133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Collection Room </a:t>
                      </a:r>
                      <a:r>
                        <a:rPr lang="zh-CN" altLang="en-US" dirty="0" smtClean="0"/>
                        <a:t>丽笙精选标准房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</a:tr>
              <a:tr h="43133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Collection Superior Room </a:t>
                      </a:r>
                      <a:r>
                        <a:rPr lang="zh-CN" altLang="en-US" dirty="0" smtClean="0"/>
                        <a:t>丽笙精选高级房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133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Collection Deluxe</a:t>
                      </a:r>
                      <a:r>
                        <a:rPr lang="en-US" altLang="zh-CN" baseline="0" dirty="0" smtClean="0"/>
                        <a:t> Room </a:t>
                      </a:r>
                      <a:r>
                        <a:rPr lang="zh-CN" altLang="en-US" baseline="0" dirty="0" smtClean="0"/>
                        <a:t>丽笙精选豪华房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</a:tr>
              <a:tr h="43133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Collection Executive Room </a:t>
                      </a:r>
                      <a:r>
                        <a:rPr lang="zh-CN" altLang="en-US" dirty="0" smtClean="0"/>
                        <a:t>丽笙精选行政房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</a:tr>
              <a:tr h="43133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Junior Suite </a:t>
                      </a:r>
                      <a:r>
                        <a:rPr lang="zh-CN" altLang="en-US" dirty="0" smtClean="0"/>
                        <a:t>高级套房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</a:tr>
              <a:tr h="43133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Executive Suite </a:t>
                      </a:r>
                      <a:r>
                        <a:rPr lang="zh-CN" altLang="en-US" dirty="0" smtClean="0"/>
                        <a:t>行政套房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</a:tr>
              <a:tr h="43133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Presidential Suite </a:t>
                      </a:r>
                      <a:r>
                        <a:rPr lang="zh-CN" altLang="en-US" dirty="0" smtClean="0"/>
                        <a:t>总统套房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01370" rtl="0" eaLnBrk="1" latinLnBrk="0" hangingPunct="1"/>
                      <a:r>
                        <a:rPr lang="en-US" altLang="zh-CN" sz="158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58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7851"/>
          <a:stretch>
            <a:fillRect/>
          </a:stretch>
        </p:blipFill>
        <p:spPr>
          <a:xfrm>
            <a:off x="0" y="0"/>
            <a:ext cx="10688638" cy="6016625"/>
          </a:xfr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6404" y="225899"/>
            <a:ext cx="1678874" cy="6202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Collection Room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丽</a:t>
            </a:r>
            <a:r>
              <a:rPr lang="zh-CN" altLang="en-US" dirty="0">
                <a:solidFill>
                  <a:schemeClr val="bg1"/>
                </a:solidFill>
              </a:rPr>
              <a:t>笙精选标准房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5237956"/>
            <a:ext cx="857217" cy="659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3" y="5140305"/>
            <a:ext cx="880534" cy="557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404" y="553221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17</a:t>
            </a:r>
            <a:r>
              <a:rPr lang="en-US" sz="800" dirty="0" smtClean="0">
                <a:solidFill>
                  <a:schemeClr val="bg1"/>
                </a:solidFill>
                <a:latin typeface="Georgia" panose="02040502050405020303" charset="0"/>
                <a:ea typeface="Georgia" panose="02040502050405020303" charset="0"/>
                <a:cs typeface="Georgia" panose="02040502050405020303" charset="0"/>
              </a:rPr>
              <a:t>  .  Radisson Collection</a:t>
            </a:r>
            <a:endParaRPr lang="en-US" sz="800" dirty="0">
              <a:solidFill>
                <a:schemeClr val="bg1"/>
              </a:solidFill>
              <a:latin typeface="Georgia" panose="02040502050405020303" charset="0"/>
              <a:ea typeface="Georgia" panose="02040502050405020303" charset="0"/>
              <a:cs typeface="Georgia" panose="02040502050405020303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7851"/>
          <a:stretch>
            <a:fillRect/>
          </a:stretch>
        </p:blipFill>
        <p:spPr>
          <a:xfrm>
            <a:off x="0" y="0"/>
            <a:ext cx="10688638" cy="601662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6404" y="225899"/>
            <a:ext cx="2838933" cy="8659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Collection Superior Room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丽笙精选高级房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19" y="5269466"/>
            <a:ext cx="816274" cy="628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PP_MARK_KEY" val="f257639f-4977-4dd9-b2c4-eeb8b7f8f1ea"/>
  <p:tag name="COMMONDATA" val="eyJoZGlkIjoiMTMyYTBjYmQ3ZTUxMjZkNzM2YjVlNWI3ODZlMjRmN2IifQ=="/>
</p:tagLst>
</file>

<file path=ppt/theme/theme1.xml><?xml version="1.0" encoding="utf-8"?>
<a:theme xmlns:a="http://schemas.openxmlformats.org/drawingml/2006/main" name="Office Theme">
  <a:themeElements>
    <a:clrScheme name="Radisson Collection">
      <a:dk1>
        <a:srgbClr val="262424"/>
      </a:dk1>
      <a:lt1>
        <a:srgbClr val="FFFFFF"/>
      </a:lt1>
      <a:dk2>
        <a:srgbClr val="262424"/>
      </a:dk2>
      <a:lt2>
        <a:srgbClr val="E7E6E6"/>
      </a:lt2>
      <a:accent1>
        <a:srgbClr val="6F263C"/>
      </a:accent1>
      <a:accent2>
        <a:srgbClr val="262424"/>
      </a:accent2>
      <a:accent3>
        <a:srgbClr val="554853"/>
      </a:accent3>
      <a:accent4>
        <a:srgbClr val="616370"/>
      </a:accent4>
      <a:accent5>
        <a:srgbClr val="B7BDBD"/>
      </a:accent5>
      <a:accent6>
        <a:srgbClr val="A29A9D"/>
      </a:accent6>
      <a:hlink>
        <a:srgbClr val="6F263C"/>
      </a:hlink>
      <a:folHlink>
        <a:srgbClr val="B7BDB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3720</Words>
  <Application>WPS 演示</Application>
  <PresentationFormat>Custom</PresentationFormat>
  <Paragraphs>244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.AppleSystemUIFont</vt:lpstr>
      <vt:lpstr>MingLiU</vt:lpstr>
      <vt:lpstr>Georgia</vt:lpstr>
      <vt:lpstr>Verdana</vt:lpstr>
      <vt:lpstr>ClanNews</vt:lpstr>
      <vt:lpstr>黑体</vt:lpstr>
      <vt:lpstr>微软雅黑</vt:lpstr>
      <vt:lpstr>Arial Unicode MS</vt:lpstr>
      <vt:lpstr>Calibri</vt:lpstr>
      <vt:lpstr>DengXian</vt:lpstr>
      <vt:lpstr>dearJoe4</vt:lpstr>
      <vt:lpstr>Office Theme</vt:lpstr>
      <vt:lpstr>RADISSON COLLECTION HOTEL,         HYLAND SHANGHAI 上海丽笙精选海仑宾馆</vt:lpstr>
      <vt:lpstr>AND CONTINUES  HERE</vt:lpstr>
      <vt:lpstr>AND CONTINUES  HERE</vt:lpstr>
      <vt:lpstr>AND CONTINUES  HERE</vt:lpstr>
      <vt:lpstr>Surrounding Attractions 周边景点</vt:lpstr>
      <vt:lpstr>Dive Into The Bed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Wine &amp; Dine</vt:lpstr>
      <vt:lpstr>Restaurants &amp; Bar 餐厅与酒吧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Relax &amp; Indulge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Mullen</dc:creator>
  <cp:lastModifiedBy>hp</cp:lastModifiedBy>
  <cp:revision>173</cp:revision>
  <cp:lastPrinted>2017-11-03T18:10:00Z</cp:lastPrinted>
  <dcterms:created xsi:type="dcterms:W3CDTF">2017-11-01T18:13:00Z</dcterms:created>
  <dcterms:modified xsi:type="dcterms:W3CDTF">2023-05-16T01:16:03Z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A96A938137CA45D399E86805383C6460_12</vt:lpwstr>
  </property>
  <property fmtid="{D5CDD505-2E9C-101B-9397-08002B2CF9AE}" pid="3" name="KSOProductBuildVer">
    <vt:lpwstr>2052-11.1.0.14309</vt:lpwstr>
  </property>
</Properties>
</file>